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5D1732-D31B-3245-9793-639D266C32CB}" v="2" dt="2023-05-22T11:47:02.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9"/>
  </p:normalViewPr>
  <p:slideViewPr>
    <p:cSldViewPr snapToGrid="0">
      <p:cViewPr varScale="1">
        <p:scale>
          <a:sx n="115" d="100"/>
          <a:sy n="115" d="100"/>
        </p:scale>
        <p:origin x="7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23F30-5558-2443-9807-0B61A805AE5D}" type="datetimeFigureOut">
              <a:rPr lang="nl-NL" smtClean="0"/>
              <a:t>25-05-2023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52B3F9-EA29-0541-874E-45E6FC8A051A}" type="slidenum">
              <a:rPr lang="nl-NL" smtClean="0"/>
              <a:t>‹#›</a:t>
            </a:fld>
            <a:endParaRPr lang="nl-NL"/>
          </a:p>
        </p:txBody>
      </p:sp>
    </p:spTree>
    <p:extLst>
      <p:ext uri="{BB962C8B-B14F-4D97-AF65-F5344CB8AC3E}">
        <p14:creationId xmlns:p14="http://schemas.microsoft.com/office/powerpoint/2010/main" val="3385993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t>				Duurzaam:</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t>Geproduceerd of verkregen op een manier die milieu en natuur niet (of zo min mogelijk) belast en rekening houdend met het feit dat energiebronnen, voedsel, grondstoffen en dergelijke niet oneindig voorhanden zijn.</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t>En er zorg voor dragend dat ook toekomstige generaties in hun behoeften kunnen blijven voorzien!</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nl-NL" dirty="0"/>
          </a:p>
        </p:txBody>
      </p:sp>
      <p:sp>
        <p:nvSpPr>
          <p:cNvPr id="4" name="Tijdelijke aanduiding voor dianummer 3"/>
          <p:cNvSpPr>
            <a:spLocks noGrp="1"/>
          </p:cNvSpPr>
          <p:nvPr>
            <p:ph type="sldNum" sz="quarter" idx="5"/>
          </p:nvPr>
        </p:nvSpPr>
        <p:spPr/>
        <p:txBody>
          <a:bodyPr/>
          <a:lstStyle/>
          <a:p>
            <a:fld id="{AA52B3F9-EA29-0541-874E-45E6FC8A051A}" type="slidenum">
              <a:rPr lang="nl-NL" smtClean="0"/>
              <a:t>1</a:t>
            </a:fld>
            <a:endParaRPr lang="nl-NL"/>
          </a:p>
        </p:txBody>
      </p:sp>
    </p:spTree>
    <p:extLst>
      <p:ext uri="{BB962C8B-B14F-4D97-AF65-F5344CB8AC3E}">
        <p14:creationId xmlns:p14="http://schemas.microsoft.com/office/powerpoint/2010/main" val="65274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80D2EC-55C6-7425-4079-3498534153D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0C5E7C6-C29C-34FF-426E-53ED4100C5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23056F6-D8D4-0C4F-777E-39A562F81427}"/>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F747AF25-2A92-3174-3752-306DC0FADA0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31F6B03-C815-27ED-A7EF-BD27F9D6C140}"/>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3140453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D5F50C-F51E-D0FC-89BE-2C914C7779FC}"/>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447CD38-2BFD-6CB2-23FA-62B8BD026BD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0B7F2D-11BD-4AF3-B432-029E51CCBBC8}"/>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75647C83-8805-7A63-5564-BF1EA46B2D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CECB7B6-584D-7F64-AAB9-86BFB99BB91D}"/>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3743069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6882ECFF-05FC-E960-7B51-3908A18C121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D59FD55-726B-2B6D-CAC0-B6762424388A}"/>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D784210-E0C0-597B-4369-BD58DB9EADB1}"/>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9E309084-0657-F5BE-50E5-83D8421317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BF9DCBC-40BD-B781-1973-4B0FBE354C39}"/>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2897151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E1FD0E-2FCC-8520-8889-92884E34486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4F034E-5374-6C6B-5CF8-EB1EBCAE1A6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09AFE6C-4F23-8B0C-D2E1-76DA13147700}"/>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5CDB9817-6B03-189B-AFA0-ABDCA023DCA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26AE2FC-7B20-99E7-B32E-9D569F15DB82}"/>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4815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9BF951-DA33-CF1C-5C92-45DF4231D07A}"/>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E380710-A87F-F6C3-65F0-BDAA98D24E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D64A0C9-3319-3D1C-A139-69F9634C0C9B}"/>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839E2D51-8C97-2C60-FCE2-CC39292899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1C94D8E-54CC-4441-5924-E4EF536F2204}"/>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16678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69612-B376-742F-38FF-D922C200835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DAFCCDA-DEE2-4934-5331-EA12E4BBAD6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2A2FD5F-781B-7689-430A-372092F072B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7F2B5B1-B9CA-BCE0-CBC5-864D6FC95A2E}"/>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6" name="Tijdelijke aanduiding voor voettekst 5">
            <a:extLst>
              <a:ext uri="{FF2B5EF4-FFF2-40B4-BE49-F238E27FC236}">
                <a16:creationId xmlns:a16="http://schemas.microsoft.com/office/drawing/2014/main" id="{342A508A-ACE3-57BC-7942-95ED9A7A036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32F0490-4298-2338-911F-2669FB2529A5}"/>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284168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CEC2AA-69BC-17C0-03B0-3B7BA39B8FE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35BC20B-14B4-26EE-A390-2C68CEFF70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BE41DDA-3EF5-685B-4AEC-9AB735326F5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D2D6FAC-9A45-AD28-06B6-0B1156D613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5B4BBE5-E254-2DF3-6CAA-F4814BCCDF1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96648C1-8B01-2F14-DF2D-B7387AED4131}"/>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8" name="Tijdelijke aanduiding voor voettekst 7">
            <a:extLst>
              <a:ext uri="{FF2B5EF4-FFF2-40B4-BE49-F238E27FC236}">
                <a16:creationId xmlns:a16="http://schemas.microsoft.com/office/drawing/2014/main" id="{8F6B8193-FA93-456F-79DB-9F702159422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7F6C689-968C-B2C5-6E05-D52C3A83DAF0}"/>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118568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BF357-5A48-753B-753F-72EA402E25D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1B0C122-BC01-DC70-C388-2477FF96F59F}"/>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4" name="Tijdelijke aanduiding voor voettekst 3">
            <a:extLst>
              <a:ext uri="{FF2B5EF4-FFF2-40B4-BE49-F238E27FC236}">
                <a16:creationId xmlns:a16="http://schemas.microsoft.com/office/drawing/2014/main" id="{B3DE8B53-416C-208A-F174-CE56FA38560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CFE8194-F9F7-E3EF-8169-45E959E07058}"/>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1894817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05047F8-F3F8-929B-FE19-B6C6B6ABD031}"/>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3" name="Tijdelijke aanduiding voor voettekst 2">
            <a:extLst>
              <a:ext uri="{FF2B5EF4-FFF2-40B4-BE49-F238E27FC236}">
                <a16:creationId xmlns:a16="http://schemas.microsoft.com/office/drawing/2014/main" id="{2F946121-FFB9-F831-EFF6-09CAD0DF488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E824452-50D5-C00E-EBDA-6E2A788D1AEB}"/>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412807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C7347B-31F1-62AA-68B9-3B3234BD211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234C63B-E250-EBD6-4063-993BD0D9D3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84B5DB9-0D7C-B7A2-0C80-52F8ED3B0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850C3C4-8334-85C3-38C2-3D2FBDC22506}"/>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6" name="Tijdelijke aanduiding voor voettekst 5">
            <a:extLst>
              <a:ext uri="{FF2B5EF4-FFF2-40B4-BE49-F238E27FC236}">
                <a16:creationId xmlns:a16="http://schemas.microsoft.com/office/drawing/2014/main" id="{325708D0-0FD6-AC0F-3F98-44C44246D8F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D498AF7-E81E-1E00-4904-9545EAB17D76}"/>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372802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80A13B-8054-E89F-9E6F-B8489278C62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BD67C22-7017-7C08-C9C5-FD927D1F0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BCFD2F7-F911-918D-53A4-2F22D27CF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2ADC5D3-A5E5-288F-279F-6FE1912075D5}"/>
              </a:ext>
            </a:extLst>
          </p:cNvPr>
          <p:cNvSpPr>
            <a:spLocks noGrp="1"/>
          </p:cNvSpPr>
          <p:nvPr>
            <p:ph type="dt" sz="half" idx="10"/>
          </p:nvPr>
        </p:nvSpPr>
        <p:spPr/>
        <p:txBody>
          <a:bodyPr/>
          <a:lstStyle/>
          <a:p>
            <a:fld id="{D830DD21-1839-BC4F-A120-0F3148391FE0}" type="datetimeFigureOut">
              <a:rPr lang="nl-NL" smtClean="0"/>
              <a:t>25-05-2023</a:t>
            </a:fld>
            <a:endParaRPr lang="nl-NL"/>
          </a:p>
        </p:txBody>
      </p:sp>
      <p:sp>
        <p:nvSpPr>
          <p:cNvPr id="6" name="Tijdelijke aanduiding voor voettekst 5">
            <a:extLst>
              <a:ext uri="{FF2B5EF4-FFF2-40B4-BE49-F238E27FC236}">
                <a16:creationId xmlns:a16="http://schemas.microsoft.com/office/drawing/2014/main" id="{DE70F1AA-FAC9-79BF-631D-E2DB18274A6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F2EE28D-B3D5-D4F2-90B4-307272D84378}"/>
              </a:ext>
            </a:extLst>
          </p:cNvPr>
          <p:cNvSpPr>
            <a:spLocks noGrp="1"/>
          </p:cNvSpPr>
          <p:nvPr>
            <p:ph type="sldNum" sz="quarter" idx="12"/>
          </p:nvPr>
        </p:nvSpPr>
        <p:spPr/>
        <p:txBody>
          <a:bodyPr/>
          <a:lstStyle/>
          <a:p>
            <a:fld id="{415F36C7-9745-CF44-AA00-1CBCD5457C82}" type="slidenum">
              <a:rPr lang="nl-NL" smtClean="0"/>
              <a:t>‹#›</a:t>
            </a:fld>
            <a:endParaRPr lang="nl-NL"/>
          </a:p>
        </p:txBody>
      </p:sp>
    </p:spTree>
    <p:extLst>
      <p:ext uri="{BB962C8B-B14F-4D97-AF65-F5344CB8AC3E}">
        <p14:creationId xmlns:p14="http://schemas.microsoft.com/office/powerpoint/2010/main" val="248982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4605CEB-610F-8840-C0F3-0D8B26561D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F724686-2E51-4EB5-8394-61867AFD9C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A26C1FC-333A-86C4-25A7-AC2E1B0743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0DD21-1839-BC4F-A120-0F3148391FE0}" type="datetimeFigureOut">
              <a:rPr lang="nl-NL" smtClean="0"/>
              <a:t>25-05-2023</a:t>
            </a:fld>
            <a:endParaRPr lang="nl-NL"/>
          </a:p>
        </p:txBody>
      </p:sp>
      <p:sp>
        <p:nvSpPr>
          <p:cNvPr id="5" name="Tijdelijke aanduiding voor voettekst 4">
            <a:extLst>
              <a:ext uri="{FF2B5EF4-FFF2-40B4-BE49-F238E27FC236}">
                <a16:creationId xmlns:a16="http://schemas.microsoft.com/office/drawing/2014/main" id="{CA97846D-4602-5C42-A97E-626E2EE88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AB5377F-67C7-3FA3-8876-1772E8F66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5F36C7-9745-CF44-AA00-1CBCD5457C82}" type="slidenum">
              <a:rPr lang="nl-NL" smtClean="0"/>
              <a:t>‹#›</a:t>
            </a:fld>
            <a:endParaRPr lang="nl-NL"/>
          </a:p>
        </p:txBody>
      </p:sp>
    </p:spTree>
    <p:extLst>
      <p:ext uri="{BB962C8B-B14F-4D97-AF65-F5344CB8AC3E}">
        <p14:creationId xmlns:p14="http://schemas.microsoft.com/office/powerpoint/2010/main" val="3519849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338C7-E8E9-ED0F-82E8-2A0ABEE52B8E}"/>
              </a:ext>
            </a:extLst>
          </p:cNvPr>
          <p:cNvSpPr>
            <a:spLocks noGrp="1"/>
          </p:cNvSpPr>
          <p:nvPr>
            <p:ph type="ctrTitle"/>
          </p:nvPr>
        </p:nvSpPr>
        <p:spPr/>
        <p:txBody>
          <a:bodyPr>
            <a:normAutofit fontScale="90000"/>
          </a:bodyPr>
          <a:lstStyle/>
          <a:p>
            <a:r>
              <a:rPr lang="nl-NL" dirty="0"/>
              <a:t>Een genuanceerde lange termijnvisie </a:t>
            </a:r>
            <a:r>
              <a:rPr lang="nl-NL"/>
              <a:t>op duurzaamheid.</a:t>
            </a:r>
          </a:p>
        </p:txBody>
      </p:sp>
      <p:sp>
        <p:nvSpPr>
          <p:cNvPr id="3" name="Ondertitel 2">
            <a:extLst>
              <a:ext uri="{FF2B5EF4-FFF2-40B4-BE49-F238E27FC236}">
                <a16:creationId xmlns:a16="http://schemas.microsoft.com/office/drawing/2014/main" id="{15726C7F-F29E-3C0D-EA8D-A183F4D3C447}"/>
              </a:ext>
            </a:extLst>
          </p:cNvPr>
          <p:cNvSpPr>
            <a:spLocks noGrp="1"/>
          </p:cNvSpPr>
          <p:nvPr>
            <p:ph type="subTitle" idx="1"/>
          </p:nvPr>
        </p:nvSpPr>
        <p:spPr>
          <a:xfrm>
            <a:off x="1524000" y="3728162"/>
            <a:ext cx="9144000" cy="1655762"/>
          </a:xfrm>
        </p:spPr>
        <p:txBody>
          <a:bodyPr/>
          <a:lstStyle/>
          <a:p>
            <a:r>
              <a:rPr lang="nl-NL" dirty="0"/>
              <a:t>Van een open gesprek naar een positief toekomstbeeld.</a:t>
            </a:r>
          </a:p>
        </p:txBody>
      </p:sp>
    </p:spTree>
    <p:extLst>
      <p:ext uri="{BB962C8B-B14F-4D97-AF65-F5344CB8AC3E}">
        <p14:creationId xmlns:p14="http://schemas.microsoft.com/office/powerpoint/2010/main" val="49491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55853-EA76-C75F-8824-8CAB21120EE8}"/>
              </a:ext>
            </a:extLst>
          </p:cNvPr>
          <p:cNvSpPr>
            <a:spLocks noGrp="1"/>
          </p:cNvSpPr>
          <p:nvPr>
            <p:ph type="title"/>
          </p:nvPr>
        </p:nvSpPr>
        <p:spPr/>
        <p:txBody>
          <a:bodyPr/>
          <a:lstStyle/>
          <a:p>
            <a:r>
              <a:rPr lang="nl-NL" dirty="0"/>
              <a:t>				Duurzaam:</a:t>
            </a:r>
          </a:p>
        </p:txBody>
      </p:sp>
      <p:sp>
        <p:nvSpPr>
          <p:cNvPr id="3" name="Tijdelijke aanduiding voor inhoud 2">
            <a:extLst>
              <a:ext uri="{FF2B5EF4-FFF2-40B4-BE49-F238E27FC236}">
                <a16:creationId xmlns:a16="http://schemas.microsoft.com/office/drawing/2014/main" id="{09532C76-71FE-E99D-CA31-D77182CD569F}"/>
              </a:ext>
            </a:extLst>
          </p:cNvPr>
          <p:cNvSpPr>
            <a:spLocks noGrp="1"/>
          </p:cNvSpPr>
          <p:nvPr>
            <p:ph idx="1"/>
          </p:nvPr>
        </p:nvSpPr>
        <p:spPr>
          <a:xfrm>
            <a:off x="596462" y="1690688"/>
            <a:ext cx="10515600" cy="4351338"/>
          </a:xfrm>
        </p:spPr>
        <p:txBody>
          <a:bodyPr>
            <a:normAutofit fontScale="92500" lnSpcReduction="10000"/>
          </a:bodyPr>
          <a:lstStyle/>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nl-NL" kern="1400" spc="-50" dirty="0">
                <a:effectLst/>
                <a:latin typeface="Calibri Light" panose="020F0302020204030204" pitchFamily="34" charset="0"/>
                <a:ea typeface="Times New Roman" panose="02020603050405020304" pitchFamily="18" charset="0"/>
                <a:cs typeface="Times New Roman" panose="02020603050405020304" pitchFamily="18" charset="0"/>
              </a:rPr>
              <a:t>Ontwikkeld, geproduceerd of verkregen op een manier die milieu en natuur niet (of zo min mogelijk) belast en rekening houdend met het feit dat energiebronnen, voedsel, grondstoffen en dergelijke niet oneindig voorhanden zijn.</a:t>
            </a:r>
          </a:p>
          <a:p>
            <a:pPr marL="0" indent="0">
              <a:buNone/>
            </a:pPr>
            <a:r>
              <a:rPr lang="nl-NL"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nl-NL" kern="1400" spc="-50" dirty="0">
                <a:effectLst/>
                <a:latin typeface="Calibri Light" panose="020F0302020204030204" pitchFamily="34" charset="0"/>
                <a:ea typeface="Times New Roman" panose="02020603050405020304" pitchFamily="18" charset="0"/>
                <a:cs typeface="Times New Roman" panose="02020603050405020304" pitchFamily="18" charset="0"/>
              </a:rPr>
              <a:t>En er zorg voor dragend dat ook toekomstige generaties in hun behoeften kunnen blijven voorzien!</a:t>
            </a:r>
          </a:p>
          <a:p>
            <a:pPr marL="0" indent="0">
              <a:buNone/>
            </a:pPr>
            <a:r>
              <a:rPr lang="nl-NL"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nl-NL" sz="2000" dirty="0">
                <a:effectLst/>
                <a:latin typeface="Calibri" panose="020F0502020204030204" pitchFamily="34" charset="0"/>
                <a:ea typeface="Calibri" panose="020F0502020204030204" pitchFamily="34" charset="0"/>
                <a:cs typeface="Times New Roman" panose="02020603050405020304" pitchFamily="18" charset="0"/>
              </a:rPr>
              <a:t> </a:t>
            </a:r>
          </a:p>
          <a:p>
            <a:endParaRPr lang="nl-NL" dirty="0"/>
          </a:p>
        </p:txBody>
      </p:sp>
    </p:spTree>
    <p:extLst>
      <p:ext uri="{BB962C8B-B14F-4D97-AF65-F5344CB8AC3E}">
        <p14:creationId xmlns:p14="http://schemas.microsoft.com/office/powerpoint/2010/main" val="238474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B69CA8-7C2A-68A6-F58C-2130B297A938}"/>
              </a:ext>
            </a:extLst>
          </p:cNvPr>
          <p:cNvSpPr>
            <a:spLocks noGrp="1"/>
          </p:cNvSpPr>
          <p:nvPr>
            <p:ph type="title"/>
          </p:nvPr>
        </p:nvSpPr>
        <p:spPr/>
        <p:txBody>
          <a:bodyPr/>
          <a:lstStyle/>
          <a:p>
            <a:r>
              <a:rPr lang="nl-NL" dirty="0"/>
              <a:t>				      Balans:</a:t>
            </a:r>
          </a:p>
        </p:txBody>
      </p:sp>
      <p:pic>
        <p:nvPicPr>
          <p:cNvPr id="5" name="Tijdelijke aanduiding voor inhoud 4" descr="Afbeelding met tekst, diagram, schermopname, ontwerp&#10;&#10;Automatisch gegenereerde beschrijving">
            <a:extLst>
              <a:ext uri="{FF2B5EF4-FFF2-40B4-BE49-F238E27FC236}">
                <a16:creationId xmlns:a16="http://schemas.microsoft.com/office/drawing/2014/main" id="{9EF126E8-502B-0A75-C550-B3644DD279DA}"/>
              </a:ext>
            </a:extLst>
          </p:cNvPr>
          <p:cNvPicPr>
            <a:picLocks noGrp="1" noChangeAspect="1"/>
          </p:cNvPicPr>
          <p:nvPr>
            <p:ph idx="1"/>
          </p:nvPr>
        </p:nvPicPr>
        <p:blipFill>
          <a:blip r:embed="rId2"/>
          <a:stretch>
            <a:fillRect/>
          </a:stretch>
        </p:blipFill>
        <p:spPr>
          <a:xfrm>
            <a:off x="2743200" y="1870841"/>
            <a:ext cx="5990896" cy="4361793"/>
          </a:xfrm>
        </p:spPr>
      </p:pic>
    </p:spTree>
    <p:extLst>
      <p:ext uri="{BB962C8B-B14F-4D97-AF65-F5344CB8AC3E}">
        <p14:creationId xmlns:p14="http://schemas.microsoft.com/office/powerpoint/2010/main" val="2410708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245F3E-88F5-CF71-AAC4-DCB15D5BE7A7}"/>
              </a:ext>
            </a:extLst>
          </p:cNvPr>
          <p:cNvSpPr>
            <a:spLocks noGrp="1"/>
          </p:cNvSpPr>
          <p:nvPr>
            <p:ph type="title"/>
          </p:nvPr>
        </p:nvSpPr>
        <p:spPr/>
        <p:txBody>
          <a:bodyPr>
            <a:normAutofit fontScale="90000"/>
          </a:bodyPr>
          <a:lstStyle/>
          <a:p>
            <a:r>
              <a:rPr lang="nl-NL" dirty="0"/>
              <a:t>	</a:t>
            </a:r>
            <a:r>
              <a:rPr lang="nl-NL"/>
              <a:t>	</a:t>
            </a:r>
            <a:br>
              <a:rPr lang="nl-NL"/>
            </a:br>
            <a:br>
              <a:rPr lang="nl-NL"/>
            </a:br>
            <a:br>
              <a:rPr lang="nl-NL"/>
            </a:br>
            <a:br>
              <a:rPr lang="nl-NL"/>
            </a:br>
            <a:br>
              <a:rPr lang="nl-NL"/>
            </a:br>
            <a:r>
              <a:rPr lang="nl-NL"/>
              <a:t>		</a:t>
            </a:r>
            <a:r>
              <a:rPr lang="nl-NL" dirty="0"/>
              <a:t>	Punten aan de horizon:</a:t>
            </a:r>
          </a:p>
        </p:txBody>
      </p:sp>
    </p:spTree>
    <p:extLst>
      <p:ext uri="{BB962C8B-B14F-4D97-AF65-F5344CB8AC3E}">
        <p14:creationId xmlns:p14="http://schemas.microsoft.com/office/powerpoint/2010/main" val="43692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6D6248-C64C-63F9-A4E1-A84AD50188B8}"/>
              </a:ext>
            </a:extLst>
          </p:cNvPr>
          <p:cNvSpPr>
            <a:spLocks noGrp="1"/>
          </p:cNvSpPr>
          <p:nvPr>
            <p:ph type="title"/>
          </p:nvPr>
        </p:nvSpPr>
        <p:spPr/>
        <p:txBody>
          <a:bodyPr/>
          <a:lstStyle/>
          <a:p>
            <a:r>
              <a:rPr lang="nl-NL" dirty="0"/>
              <a:t>				  Toerisme:</a:t>
            </a:r>
          </a:p>
        </p:txBody>
      </p:sp>
      <p:sp>
        <p:nvSpPr>
          <p:cNvPr id="3" name="Tijdelijke aanduiding voor inhoud 2">
            <a:extLst>
              <a:ext uri="{FF2B5EF4-FFF2-40B4-BE49-F238E27FC236}">
                <a16:creationId xmlns:a16="http://schemas.microsoft.com/office/drawing/2014/main" id="{544B5848-36F2-6F2A-5C22-0A289381D417}"/>
              </a:ext>
            </a:extLst>
          </p:cNvPr>
          <p:cNvSpPr>
            <a:spLocks noGrp="1"/>
          </p:cNvSpPr>
          <p:nvPr>
            <p:ph idx="1"/>
          </p:nvPr>
        </p:nvSpPr>
        <p:spPr>
          <a:xfrm>
            <a:off x="649014" y="1594398"/>
            <a:ext cx="10515600" cy="4351338"/>
          </a:xfrm>
        </p:spPr>
        <p:txBody>
          <a:bodyPr>
            <a:normAutofit/>
          </a:bodyPr>
          <a:lstStyle/>
          <a:p>
            <a:endParaRPr lang="nl-NL" sz="2000" dirty="0"/>
          </a:p>
          <a:p>
            <a:endParaRPr lang="nl-NL" sz="2000" dirty="0"/>
          </a:p>
          <a:p>
            <a:endParaRPr lang="nl-NL" sz="2000" dirty="0"/>
          </a:p>
          <a:p>
            <a:r>
              <a:rPr lang="nl-NL" dirty="0"/>
              <a:t>Begrensd toerisme.</a:t>
            </a:r>
          </a:p>
          <a:p>
            <a:r>
              <a:rPr lang="nl-NL" dirty="0"/>
              <a:t>Duurzame en </a:t>
            </a:r>
            <a:r>
              <a:rPr lang="nl-NL" dirty="0" err="1"/>
              <a:t>energieneutrale</a:t>
            </a:r>
            <a:r>
              <a:rPr lang="nl-NL" dirty="0"/>
              <a:t> </a:t>
            </a:r>
            <a:r>
              <a:rPr lang="nl-NL" dirty="0" err="1"/>
              <a:t>verblijfsaccomodaties</a:t>
            </a:r>
            <a:r>
              <a:rPr lang="nl-NL" dirty="0"/>
              <a:t>.</a:t>
            </a:r>
          </a:p>
          <a:p>
            <a:r>
              <a:rPr lang="nl-NL" dirty="0"/>
              <a:t>Opbrengsten komen zo veel mogelijk ten goede aan de regio.</a:t>
            </a:r>
          </a:p>
        </p:txBody>
      </p:sp>
    </p:spTree>
    <p:extLst>
      <p:ext uri="{BB962C8B-B14F-4D97-AF65-F5344CB8AC3E}">
        <p14:creationId xmlns:p14="http://schemas.microsoft.com/office/powerpoint/2010/main" val="225981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21AF78-68B8-3323-05FE-E80909A03B1D}"/>
              </a:ext>
            </a:extLst>
          </p:cNvPr>
          <p:cNvSpPr>
            <a:spLocks noGrp="1"/>
          </p:cNvSpPr>
          <p:nvPr>
            <p:ph type="title"/>
          </p:nvPr>
        </p:nvSpPr>
        <p:spPr/>
        <p:txBody>
          <a:bodyPr/>
          <a:lstStyle/>
          <a:p>
            <a:r>
              <a:rPr lang="nl-NL" dirty="0"/>
              <a:t>			Landschapsbeheer</a:t>
            </a:r>
            <a:br>
              <a:rPr lang="nl-NL" dirty="0"/>
            </a:br>
            <a:endParaRPr lang="nl-NL" dirty="0"/>
          </a:p>
        </p:txBody>
      </p:sp>
      <p:sp>
        <p:nvSpPr>
          <p:cNvPr id="3" name="Tijdelijke aanduiding voor inhoud 2">
            <a:extLst>
              <a:ext uri="{FF2B5EF4-FFF2-40B4-BE49-F238E27FC236}">
                <a16:creationId xmlns:a16="http://schemas.microsoft.com/office/drawing/2014/main" id="{ED5380CC-EE6D-4DBF-2FFC-E3D2AE581D5D}"/>
              </a:ext>
            </a:extLst>
          </p:cNvPr>
          <p:cNvSpPr>
            <a:spLocks noGrp="1"/>
          </p:cNvSpPr>
          <p:nvPr>
            <p:ph idx="1"/>
          </p:nvPr>
        </p:nvSpPr>
        <p:spPr/>
        <p:txBody>
          <a:bodyPr/>
          <a:lstStyle/>
          <a:p>
            <a:endParaRPr lang="nl-NL" dirty="0"/>
          </a:p>
          <a:p>
            <a:endParaRPr lang="nl-NL" dirty="0"/>
          </a:p>
          <a:p>
            <a:r>
              <a:rPr lang="nl-NL" dirty="0"/>
              <a:t>Een gevarieerd open landschap.</a:t>
            </a:r>
          </a:p>
          <a:p>
            <a:r>
              <a:rPr lang="nl-NL" dirty="0"/>
              <a:t>Nadruk op natuur en biodiversiteit, ondersteund door duurzame c.q. </a:t>
            </a:r>
            <a:r>
              <a:rPr lang="nl-NL" dirty="0" err="1"/>
              <a:t>natuurinclusieve</a:t>
            </a:r>
            <a:r>
              <a:rPr lang="nl-NL" dirty="0"/>
              <a:t> landbouw.</a:t>
            </a:r>
          </a:p>
          <a:p>
            <a:endParaRPr lang="nl-NL" dirty="0"/>
          </a:p>
        </p:txBody>
      </p:sp>
    </p:spTree>
    <p:extLst>
      <p:ext uri="{BB962C8B-B14F-4D97-AF65-F5344CB8AC3E}">
        <p14:creationId xmlns:p14="http://schemas.microsoft.com/office/powerpoint/2010/main" val="176458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0AD39B-32FC-5197-6319-66B808AEE656}"/>
              </a:ext>
            </a:extLst>
          </p:cNvPr>
          <p:cNvSpPr>
            <a:spLocks noGrp="1"/>
          </p:cNvSpPr>
          <p:nvPr>
            <p:ph type="title"/>
          </p:nvPr>
        </p:nvSpPr>
        <p:spPr/>
        <p:txBody>
          <a:bodyPr/>
          <a:lstStyle/>
          <a:p>
            <a:r>
              <a:rPr lang="nl-NL" dirty="0"/>
              <a:t>			Waterhuishouding:</a:t>
            </a:r>
          </a:p>
        </p:txBody>
      </p:sp>
      <p:sp>
        <p:nvSpPr>
          <p:cNvPr id="3" name="Tijdelijke aanduiding voor inhoud 2">
            <a:extLst>
              <a:ext uri="{FF2B5EF4-FFF2-40B4-BE49-F238E27FC236}">
                <a16:creationId xmlns:a16="http://schemas.microsoft.com/office/drawing/2014/main" id="{E9DC0152-FC88-5D81-B760-DAE4DD5D9BD8}"/>
              </a:ext>
            </a:extLst>
          </p:cNvPr>
          <p:cNvSpPr>
            <a:spLocks noGrp="1"/>
          </p:cNvSpPr>
          <p:nvPr>
            <p:ph idx="1"/>
          </p:nvPr>
        </p:nvSpPr>
        <p:spPr/>
        <p:txBody>
          <a:bodyPr/>
          <a:lstStyle/>
          <a:p>
            <a:endParaRPr lang="nl-NL" dirty="0"/>
          </a:p>
          <a:p>
            <a:endParaRPr lang="nl-NL" dirty="0"/>
          </a:p>
          <a:p>
            <a:r>
              <a:rPr lang="nl-NL" dirty="0"/>
              <a:t>Opvang en opslag van (hemel)water zodat er voldoende reservecapaciteit is voor droge periodes.</a:t>
            </a:r>
          </a:p>
          <a:p>
            <a:r>
              <a:rPr lang="nl-NL" dirty="0"/>
              <a:t>Tegengaan van verzilting van het grondwater.</a:t>
            </a:r>
          </a:p>
          <a:p>
            <a:r>
              <a:rPr lang="nl-NL" dirty="0"/>
              <a:t>Zorgen voor voldoende bescherming tegen overstromingen ten gevolge van de stijging van de zeespiegel.</a:t>
            </a:r>
          </a:p>
        </p:txBody>
      </p:sp>
    </p:spTree>
    <p:extLst>
      <p:ext uri="{BB962C8B-B14F-4D97-AF65-F5344CB8AC3E}">
        <p14:creationId xmlns:p14="http://schemas.microsoft.com/office/powerpoint/2010/main" val="345253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197776-A161-0E98-64F7-E03556AD0F57}"/>
              </a:ext>
            </a:extLst>
          </p:cNvPr>
          <p:cNvSpPr>
            <a:spLocks noGrp="1"/>
          </p:cNvSpPr>
          <p:nvPr>
            <p:ph type="title"/>
          </p:nvPr>
        </p:nvSpPr>
        <p:spPr/>
        <p:txBody>
          <a:bodyPr/>
          <a:lstStyle/>
          <a:p>
            <a:r>
              <a:rPr lang="nl-NL" dirty="0"/>
              <a:t>				Bouwbeleid:</a:t>
            </a:r>
          </a:p>
        </p:txBody>
      </p:sp>
      <p:sp>
        <p:nvSpPr>
          <p:cNvPr id="3" name="Tijdelijke aanduiding voor inhoud 2">
            <a:extLst>
              <a:ext uri="{FF2B5EF4-FFF2-40B4-BE49-F238E27FC236}">
                <a16:creationId xmlns:a16="http://schemas.microsoft.com/office/drawing/2014/main" id="{90706A0E-2204-AFEB-9A86-5EEB6E27DC3F}"/>
              </a:ext>
            </a:extLst>
          </p:cNvPr>
          <p:cNvSpPr>
            <a:spLocks noGrp="1"/>
          </p:cNvSpPr>
          <p:nvPr>
            <p:ph idx="1"/>
          </p:nvPr>
        </p:nvSpPr>
        <p:spPr/>
        <p:txBody>
          <a:bodyPr/>
          <a:lstStyle/>
          <a:p>
            <a:endParaRPr lang="nl-NL" dirty="0"/>
          </a:p>
          <a:p>
            <a:pPr marL="0" indent="0">
              <a:buNone/>
            </a:pPr>
            <a:endParaRPr lang="nl-NL" dirty="0"/>
          </a:p>
          <a:p>
            <a:pPr marL="0" indent="0">
              <a:buNone/>
            </a:pPr>
            <a:endParaRPr lang="nl-NL" dirty="0"/>
          </a:p>
          <a:p>
            <a:r>
              <a:rPr lang="nl-NL" dirty="0"/>
              <a:t>Alle woningen zijn duurzaam en energieneutraal.</a:t>
            </a:r>
          </a:p>
          <a:p>
            <a:r>
              <a:rPr lang="nl-NL" dirty="0"/>
              <a:t>Alle woningen gebouwd na 2023 hebben een dubbel watersysteem waarbij hemelwater gebruikt wordt voor doorspoelen van het toilet, de was, </a:t>
            </a:r>
            <a:r>
              <a:rPr lang="nl-NL"/>
              <a:t>poetsen, besproeien </a:t>
            </a:r>
            <a:r>
              <a:rPr lang="nl-NL" dirty="0"/>
              <a:t>van de tuin en dergelijke. </a:t>
            </a:r>
          </a:p>
        </p:txBody>
      </p:sp>
    </p:spTree>
    <p:extLst>
      <p:ext uri="{BB962C8B-B14F-4D97-AF65-F5344CB8AC3E}">
        <p14:creationId xmlns:p14="http://schemas.microsoft.com/office/powerpoint/2010/main" val="257912290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313</Words>
  <Application>Microsoft Macintosh PowerPoint</Application>
  <PresentationFormat>Widescreen</PresentationFormat>
  <Paragraphs>49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Kantoorthema</vt:lpstr>
      <vt:lpstr>Een genuanceerde lange termijnvisie op duurzaamheid.</vt:lpstr>
      <vt:lpstr>    Duurzaam:</vt:lpstr>
      <vt:lpstr>          Balans:</vt:lpstr>
      <vt:lpstr>          Punten aan de horizon:</vt:lpstr>
      <vt:lpstr>      Toerisme:</vt:lpstr>
      <vt:lpstr>   Landschapsbeheer </vt:lpstr>
      <vt:lpstr>   Waterhuishouding:</vt:lpstr>
      <vt:lpstr>    Bouwbeleid: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genuanceerde lange termijnvisie op duurzaamheid.</dc:title>
  <dc:creator>Robert J. Laterveer</dc:creator>
  <cp:lastModifiedBy>Nico Vlaming</cp:lastModifiedBy>
  <cp:revision>5</cp:revision>
  <dcterms:created xsi:type="dcterms:W3CDTF">2023-05-21T11:59:05Z</dcterms:created>
  <dcterms:modified xsi:type="dcterms:W3CDTF">2023-05-25T10:45:09Z</dcterms:modified>
</cp:coreProperties>
</file>